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9" r:id="rId2"/>
    <p:sldId id="264" r:id="rId3"/>
    <p:sldId id="265" r:id="rId4"/>
    <p:sldId id="271" r:id="rId5"/>
    <p:sldId id="272" r:id="rId6"/>
    <p:sldId id="278" r:id="rId7"/>
    <p:sldId id="273" r:id="rId8"/>
    <p:sldId id="266" r:id="rId9"/>
    <p:sldId id="275" r:id="rId10"/>
    <p:sldId id="274" r:id="rId11"/>
    <p:sldId id="270" r:id="rId12"/>
    <p:sldId id="269" r:id="rId13"/>
    <p:sldId id="267" r:id="rId14"/>
    <p:sldId id="268" r:id="rId15"/>
    <p:sldId id="277" r:id="rId16"/>
    <p:sldId id="258" r:id="rId17"/>
    <p:sldId id="259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/>
    <p:restoredTop sz="94672"/>
  </p:normalViewPr>
  <p:slideViewPr>
    <p:cSldViewPr snapToGrid="0">
      <p:cViewPr>
        <p:scale>
          <a:sx n="109" d="100"/>
          <a:sy n="109" d="100"/>
        </p:scale>
        <p:origin x="14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AB493-08DF-704A-A1CD-8B057E4F3B74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7E10-48E9-8845-AC3F-4AEA51A3F44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54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0A003-28DE-46A4-85A7-E17D37F81987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4609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216315-2A58-B166-AA87-E12B513EB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FCEB329-E060-9906-61CA-8C8CAFC82D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135BC5B-546D-B500-4132-623BDA35E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63832C0-AFBD-D0EC-F1CE-A5D3EF079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8B53CDC-59D8-386B-519A-0578F5A8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7643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95942E-8AD1-9842-048A-DFA46CEA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DFF822-55E7-ABEC-A304-5FA6C5150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E3990AD-8797-1F94-7953-1FBBA4862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4714C6-55BC-C86C-DBAA-4ED860597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8393B1E-5E3A-62DA-D3D1-28F983791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77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E4F078-6C59-2E42-40C1-DD1CF1282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2576F56-D3CF-F123-B5F9-78DE6BB60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3AA1932-47EC-3CFB-754B-26EA19F47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AFA56B3-B6DE-1EA7-436C-2DC915637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DC925BA-0DB6-9D3D-1AED-BD0399D56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0742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38237C-BB49-D5BC-291D-DC613C31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079309-641E-1660-2768-A1CBD5572F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B26EA7C-CBE4-BF2D-AC44-EA28BD75D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1502CE0-26ED-22D3-3F6B-139CF0647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558D70C-058D-2DE2-F767-0181A89C1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4BAD259-1ECE-BC45-840F-C69BDAF2A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128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10A97C-A751-B690-09CC-BFEEEF99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AFCDAE0-386A-A859-A697-AC189E598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554B939-EA9B-20FD-1A0A-6C372897C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3A9EF6E-54AA-B084-A65B-7036325687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18F3935-F098-E73F-F002-A3EE3CE4DE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B2614AB5-278D-7EE2-0B1C-DE18C55CC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97AC036-843C-2249-CF0F-863AFE604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A89C537-095D-632D-93E5-9CDE508AE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3289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699140-8004-4D80-49CD-AFA73F2D8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57303646-47DE-4C23-8B5C-2470A9428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E640C0A-5B91-3338-67E8-878BAE1F8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363F99F-F64E-9D11-729E-A177C1FA0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478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AB4076BD-F516-CADF-0616-834525D5C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24FE936C-9386-9E0D-1B85-566980AE0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94360DA-304D-CE3C-0331-C1DE219DE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7757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E760D5-8732-E1DB-40E6-AFA269F5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4A6520-D89A-8EE0-B90A-82190ECB9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C5566D8-0237-01CD-B89E-6363DE36B2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836E0ED-B135-55EE-D5A8-E95F9A1EC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B5E9A7B-64F2-4580-A8FB-5B7046F5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06AC0E3-1D8A-08D8-3C90-EC2D2AF3A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322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53FB48-3CE3-CD01-A65D-76B8E69CC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914CE366-B249-D913-0F36-979AEEEC9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E13EF23-0463-DCA3-D77A-901C3E6BF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28FB3FA-9331-B30E-E7A4-EA93FA6A3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60A34EA-EDC6-DB0B-C72E-9EA42CB29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2B126C5-9F79-D134-DDA4-C16BF15B4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444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366751D-A24D-CB32-A591-BEB657200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5DB326C-6DC8-7611-3C3B-F1C998359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242CE52-6567-ED6B-49EF-5F2D67DAC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0109894-7540-9AE2-67B5-984EE3AD4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9230496-BB1D-8558-6B8F-FD3744C33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6580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07C5043-9611-5D69-E418-7F3E19A9D0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5503F4A1-09DC-F4E1-E2F5-3C9DE95E8A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032561-503F-4981-B219-1BBB70F87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D60F829-DC5B-8E9D-05E4-B5A2743EE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2756ACD-1B3B-0F9A-F83E-BCABD445A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0320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62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0B773EA-F1F7-42CC-6D55-B84010F04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6D8795C-2CF8-7493-9ABA-805967D76D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45D8B48-7EB4-E5E7-1C0A-802E3F3EEC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5728-6D5C-9140-87ED-BAC95D92EC75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3484DBC-2141-DD63-8678-EC1C5C216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88314BE-D69B-EFC2-1CB3-A2FAAB5F6E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2F0D6-6ADC-F040-B145-1A5E8B1C46E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883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96457" y="0"/>
            <a:ext cx="12191695" cy="6858000"/>
          </a:xfrm>
          <a:prstGeom prst="rect">
            <a:avLst/>
          </a:prstGeom>
          <a:solidFill>
            <a:srgbClr val="F8F5F0"/>
          </a:solidFill>
          <a:ln w="12700">
            <a:solidFill>
              <a:srgbClr val="F8F5F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023360" cy="6858000"/>
          </a:xfrm>
          <a:prstGeom prst="rect">
            <a:avLst/>
          </a:prstGeom>
          <a:solidFill>
            <a:srgbClr val="8A0033"/>
          </a:solidFill>
          <a:ln w="12700">
            <a:solidFill>
              <a:srgbClr val="8A0033"/>
            </a:solidFill>
            <a:prstDash val="solid"/>
          </a:ln>
        </p:spPr>
        <p:txBody>
          <a:bodyPr/>
          <a:lstStyle/>
          <a:p>
            <a:endParaRPr lang="tr-TR" dirty="0"/>
          </a:p>
        </p:txBody>
      </p:sp>
      <p:pic>
        <p:nvPicPr>
          <p:cNvPr id="4" name="Image 0" descr="/mnt/data/ppt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1480"/>
            <a:ext cx="658368" cy="658368"/>
          </a:xfrm>
          <a:prstGeom prst="rect">
            <a:avLst/>
          </a:prstGeom>
        </p:spPr>
      </p:pic>
      <p:pic>
        <p:nvPicPr>
          <p:cNvPr id="5" name="Image 1" descr="/mnt/data/pptmedia/image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880" y="384048"/>
            <a:ext cx="704088" cy="7040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02920" y="1417320"/>
            <a:ext cx="2651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F2CDD9"/>
                </a:solidFill>
              </a:rPr>
              <a:t>FIRAT ÜNİVERSİTESİ</a:t>
            </a:r>
            <a:endParaRPr lang="en-US" sz="800" dirty="0"/>
          </a:p>
        </p:txBody>
      </p:sp>
      <p:sp>
        <p:nvSpPr>
          <p:cNvPr id="7" name="Text 3"/>
          <p:cNvSpPr/>
          <p:nvPr/>
        </p:nvSpPr>
        <p:spPr>
          <a:xfrm>
            <a:off x="502920" y="1691640"/>
            <a:ext cx="29718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</a:rPr>
              <a:t>KOVANCILAR</a:t>
            </a: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</a:rPr>
              <a:t>MESLEK YÜKSEKOKULU</a:t>
            </a:r>
            <a:endParaRPr lang="en-US" sz="2700" dirty="0"/>
          </a:p>
        </p:txBody>
      </p:sp>
      <p:sp>
        <p:nvSpPr>
          <p:cNvPr id="8" name="Shape 4"/>
          <p:cNvSpPr/>
          <p:nvPr/>
        </p:nvSpPr>
        <p:spPr>
          <a:xfrm>
            <a:off x="502920" y="2788920"/>
            <a:ext cx="2194560" cy="0"/>
          </a:xfrm>
          <a:prstGeom prst="line">
            <a:avLst/>
          </a:prstGeom>
          <a:noFill/>
          <a:ln w="15240">
            <a:solidFill>
              <a:srgbClr val="FFFFFF">
                <a:alpha val="6500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4617720" y="123444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4617720" y="1664208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 err="1">
                <a:solidFill>
                  <a:srgbClr val="1F2937"/>
                </a:solidFill>
              </a:rPr>
              <a:t>Bölüm</a:t>
            </a:r>
            <a:r>
              <a:rPr lang="en-US" sz="3400" b="1" dirty="0">
                <a:solidFill>
                  <a:srgbClr val="1F2937"/>
                </a:solidFill>
              </a:rPr>
              <a:t> Program </a:t>
            </a:r>
            <a:r>
              <a:rPr lang="en-US" sz="3400" b="1" dirty="0" err="1">
                <a:solidFill>
                  <a:srgbClr val="1F2937"/>
                </a:solidFill>
              </a:rPr>
              <a:t>Adı</a:t>
            </a:r>
            <a:endParaRPr lang="en-US" sz="3400" dirty="0"/>
          </a:p>
        </p:txBody>
      </p:sp>
      <p:sp>
        <p:nvSpPr>
          <p:cNvPr id="11" name="Text 7"/>
          <p:cNvSpPr/>
          <p:nvPr/>
        </p:nvSpPr>
        <p:spPr>
          <a:xfrm>
            <a:off x="4617720" y="2944368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 err="1">
                <a:solidFill>
                  <a:srgbClr val="5B6673"/>
                </a:solidFill>
              </a:rPr>
              <a:t>Dersin</a:t>
            </a:r>
            <a:r>
              <a:rPr lang="en-US" sz="1150" dirty="0">
                <a:solidFill>
                  <a:srgbClr val="5B6673"/>
                </a:solidFill>
              </a:rPr>
              <a:t> </a:t>
            </a:r>
            <a:r>
              <a:rPr lang="en-US" sz="1150" dirty="0" err="1">
                <a:solidFill>
                  <a:srgbClr val="5B6673"/>
                </a:solidFill>
              </a:rPr>
              <a:t>Adı</a:t>
            </a:r>
            <a:r>
              <a:rPr lang="en-US" sz="1150" dirty="0">
                <a:solidFill>
                  <a:srgbClr val="5B6673"/>
                </a:solidFill>
              </a:rPr>
              <a:t> </a:t>
            </a:r>
            <a:r>
              <a:rPr lang="en-US" sz="1150" dirty="0" err="1">
                <a:solidFill>
                  <a:srgbClr val="5B6673"/>
                </a:solidFill>
              </a:rPr>
              <a:t>ve</a:t>
            </a:r>
            <a:r>
              <a:rPr lang="en-US" sz="1150" dirty="0">
                <a:solidFill>
                  <a:srgbClr val="5B6673"/>
                </a:solidFill>
              </a:rPr>
              <a:t> </a:t>
            </a:r>
            <a:r>
              <a:rPr lang="en-US" sz="1150" dirty="0" err="1">
                <a:solidFill>
                  <a:srgbClr val="5B6673"/>
                </a:solidFill>
              </a:rPr>
              <a:t>Haftanın</a:t>
            </a:r>
            <a:r>
              <a:rPr lang="en-US" sz="1150" dirty="0">
                <a:solidFill>
                  <a:srgbClr val="5B6673"/>
                </a:solidFill>
              </a:rPr>
              <a:t> </a:t>
            </a:r>
            <a:r>
              <a:rPr lang="en-US" sz="1150" dirty="0" err="1">
                <a:solidFill>
                  <a:srgbClr val="5B6673"/>
                </a:solidFill>
              </a:rPr>
              <a:t>Konusu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4617720" y="3886200"/>
            <a:ext cx="54864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0160">
            <a:solidFill>
              <a:srgbClr val="E6E0D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892040" y="4114800"/>
            <a:ext cx="960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A0033"/>
                </a:solidFill>
              </a:rPr>
              <a:t>Sunuş amacı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6400800" y="4050792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/>
              <a:t> </a:t>
            </a:r>
            <a:r>
              <a:rPr lang="en-US" sz="1150" dirty="0" err="1"/>
              <a:t>Konunun</a:t>
            </a:r>
            <a:r>
              <a:rPr lang="en-US" sz="1150" dirty="0"/>
              <a:t> </a:t>
            </a:r>
            <a:r>
              <a:rPr lang="en-US" sz="1150" dirty="0" err="1"/>
              <a:t>Amacı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4617720" y="59893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 err="1">
                <a:solidFill>
                  <a:srgbClr val="5B6673"/>
                </a:solidFill>
              </a:rPr>
              <a:t>Sunum</a:t>
            </a:r>
            <a:r>
              <a:rPr lang="en-US" sz="1600" dirty="0">
                <a:solidFill>
                  <a:srgbClr val="5B6673"/>
                </a:solidFill>
              </a:rPr>
              <a:t> </a:t>
            </a:r>
            <a:r>
              <a:rPr lang="en-US" sz="1600" dirty="0" err="1">
                <a:solidFill>
                  <a:srgbClr val="5B6673"/>
                </a:solidFill>
              </a:rPr>
              <a:t>Hazırlayan</a:t>
            </a:r>
            <a:r>
              <a:rPr lang="en-US" sz="1600" dirty="0">
                <a:solidFill>
                  <a:srgbClr val="5B6673"/>
                </a:solidFill>
              </a:rPr>
              <a:t> Ad Soyad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aşlık 2">
            <a:extLst>
              <a:ext uri="{FF2B5EF4-FFF2-40B4-BE49-F238E27FC236}">
                <a16:creationId xmlns:a16="http://schemas.microsoft.com/office/drawing/2014/main" id="{E50AAE73-CBF9-4FBC-CC8B-FE3529485108}"/>
              </a:ext>
            </a:extLst>
          </p:cNvPr>
          <p:cNvSpPr txBox="1">
            <a:spLocks/>
          </p:cNvSpPr>
          <p:nvPr/>
        </p:nvSpPr>
        <p:spPr>
          <a:xfrm>
            <a:off x="1631504" y="1412776"/>
            <a:ext cx="8928992" cy="4392488"/>
          </a:xfrm>
          <a:prstGeom prst="rect">
            <a:avLst/>
          </a:prstGeom>
          <a:ln w="28575">
            <a:solidFill>
              <a:srgbClr val="AE1E1E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Dersin Adı: </a:t>
            </a:r>
          </a:p>
          <a:p>
            <a:pPr marL="0" indent="0">
              <a:buNone/>
            </a:pP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Dersin Haftası:</a:t>
            </a:r>
          </a:p>
          <a:p>
            <a:pPr marL="0" indent="0">
              <a:buNone/>
            </a:pP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 Günü:</a:t>
            </a:r>
          </a:p>
          <a:p>
            <a:pPr marL="0" indent="0">
              <a:buNone/>
            </a:pP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 Saati:</a:t>
            </a:r>
          </a:p>
          <a:p>
            <a:pPr marL="0" indent="0">
              <a:buNone/>
            </a:pP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Dersin Haftalık Saati: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T:   U:    L:</a:t>
            </a:r>
          </a:p>
          <a:p>
            <a:pPr marL="0" indent="0">
              <a:buNone/>
            </a:pPr>
            <a:endParaRPr lang="tr-T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Dersin Öğretim Elemanı:</a:t>
            </a:r>
            <a:endParaRPr lang="tr-TR" sz="2000" b="1" dirty="0">
              <a:solidFill>
                <a:srgbClr val="AE1E1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D7BC34C5-A655-2DE7-56B6-AE8942991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04" y="116632"/>
            <a:ext cx="8928992" cy="1143000"/>
          </a:xfrm>
          <a:ln w="28575">
            <a:solidFill>
              <a:srgbClr val="AE1E1E"/>
            </a:solidFill>
          </a:ln>
        </p:spPr>
        <p:txBody>
          <a:bodyPr/>
          <a:lstStyle/>
          <a:p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Genel Bilgiler</a:t>
            </a:r>
          </a:p>
        </p:txBody>
      </p:sp>
    </p:spTree>
    <p:extLst>
      <p:ext uri="{BB962C8B-B14F-4D97-AF65-F5344CB8AC3E}">
        <p14:creationId xmlns:p14="http://schemas.microsoft.com/office/powerpoint/2010/main" val="4045556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670CE-5267-0898-7A32-E8B454D02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BF35A2-5922-D360-33AA-DFCE5F93A37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Geçen Ders Hakkında Özet Bilgiler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9F7FB5-C9B0-53F1-312E-BFBB73868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6198" y="1932710"/>
            <a:ext cx="8229600" cy="4277072"/>
          </a:xfrm>
          <a:ln>
            <a:solidFill>
              <a:srgbClr val="C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bölümde geçen derse ilişkin hatırlatıcı bilgiler verilecektir.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096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4C04A-5549-9DEA-ECFD-2FB1690E6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9F6345-2F2C-5693-1DEB-D64A2EC2339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Dersin Amacı ve İçeriği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26E44F2-F263-6CDC-5C54-F03559803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3178" y="1888177"/>
            <a:ext cx="8227621" cy="3989096"/>
          </a:xfrm>
          <a:ln>
            <a:solidFill>
              <a:srgbClr val="C00000"/>
            </a:solidFill>
          </a:ln>
        </p:spPr>
        <p:txBody>
          <a:bodyPr/>
          <a:lstStyle/>
          <a:p>
            <a:pPr marL="0" indent="0" algn="just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Amaç: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 İçeriği: </a:t>
            </a:r>
          </a:p>
          <a:p>
            <a:pPr marL="0" indent="0" algn="just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966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7311D-A8B5-0D74-A577-E08005816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72E5B8-804D-6BBC-5F24-E490A86AB56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Dersin Öğrenme Hedefleri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5C54B5-0298-C9C9-0280-CC87D6179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2441" y="2037674"/>
            <a:ext cx="8229600" cy="4277072"/>
          </a:xfrm>
          <a:ln>
            <a:solidFill>
              <a:srgbClr val="C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 içerik paketinden veya Bologna sisteminden erişebilirsiniz.</a:t>
            </a:r>
          </a:p>
        </p:txBody>
      </p:sp>
    </p:spTree>
    <p:extLst>
      <p:ext uri="{BB962C8B-B14F-4D97-AF65-F5344CB8AC3E}">
        <p14:creationId xmlns:p14="http://schemas.microsoft.com/office/powerpoint/2010/main" val="655700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BF01D-186D-093D-1BB1-FBB11534E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C1C29A-B11B-1552-4222-72B90FDEE6A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Dersin/ Konunun Program Çıktıları İle İlişkisi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1C4549-3C5D-07F3-02DE-43F5BF4B1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818" y="1885208"/>
            <a:ext cx="8229600" cy="427707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Ders konusu ile örtüşen program çıktılarımız belirlenerek katkı düzeyleri belirtilmelidir.</a:t>
            </a:r>
          </a:p>
          <a:p>
            <a:pPr marL="0" indent="0" algn="just">
              <a:buNone/>
            </a:pP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54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0B8B7-27B6-599D-CBE6-1A8A2525C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7C7F6EA-41F5-8D60-2977-191C2D24D5D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Öğretim Yöntemleri ile Kullanılan Araç ve Gereçler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1907210-4942-1ECD-84AE-67128B902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719" y="1849583"/>
            <a:ext cx="4042792" cy="427707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Öğretim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Yöntemleri</a:t>
            </a:r>
            <a:endParaRPr lang="tr-TR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 indent="-342900">
              <a:lnSpc>
                <a:spcPct val="100000"/>
              </a:lnSpc>
              <a:spcBef>
                <a:spcPts val="0"/>
              </a:spcBef>
              <a:buClr>
                <a:srgbClr val="1F4E79"/>
              </a:buClr>
              <a:buSzPts val="2400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Sunum</a:t>
            </a:r>
          </a:p>
          <a:p>
            <a:pPr marL="90900" indent="-342900">
              <a:lnSpc>
                <a:spcPct val="100000"/>
              </a:lnSpc>
              <a:spcBef>
                <a:spcPts val="0"/>
              </a:spcBef>
              <a:buClr>
                <a:srgbClr val="1F4E79"/>
              </a:buClr>
              <a:buSzPts val="2400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Vaka Tartışması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 indent="-342900">
              <a:lnSpc>
                <a:spcPct val="100000"/>
              </a:lnSpc>
              <a:spcBef>
                <a:spcPts val="0"/>
              </a:spcBef>
              <a:buClr>
                <a:srgbClr val="1F4E79"/>
              </a:buClr>
              <a:buSzPts val="2400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Saha Çalışmaları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 indent="-342900">
              <a:lnSpc>
                <a:spcPct val="100000"/>
              </a:lnSpc>
              <a:spcBef>
                <a:spcPts val="0"/>
              </a:spcBef>
              <a:buClr>
                <a:srgbClr val="1F4E79"/>
              </a:buClr>
              <a:buSzPts val="2400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Anlatım</a:t>
            </a:r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 indent="-342900">
              <a:lnSpc>
                <a:spcPct val="100000"/>
              </a:lnSpc>
              <a:spcBef>
                <a:spcPts val="0"/>
              </a:spcBef>
              <a:buClr>
                <a:srgbClr val="1F4E79"/>
              </a:buClr>
              <a:buSzPts val="2400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Soru-Cevap Tartışması</a:t>
            </a:r>
          </a:p>
          <a:p>
            <a:pPr marL="90900" indent="-342900">
              <a:lnSpc>
                <a:spcPct val="100000"/>
              </a:lnSpc>
              <a:spcBef>
                <a:spcPts val="0"/>
              </a:spcBef>
              <a:buClr>
                <a:srgbClr val="1F4E79"/>
              </a:buClr>
              <a:buSzPts val="2400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Demonstrasyon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1F4E79"/>
              </a:buClr>
              <a:buSzPts val="2400"/>
              <a:buNone/>
            </a:pPr>
            <a:endParaRPr lang="x-none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B837D14D-ECA6-991F-97B2-667DCBAF8C46}"/>
              </a:ext>
            </a:extLst>
          </p:cNvPr>
          <p:cNvSpPr txBox="1">
            <a:spLocks/>
          </p:cNvSpPr>
          <p:nvPr/>
        </p:nvSpPr>
        <p:spPr>
          <a:xfrm>
            <a:off x="6096000" y="1849583"/>
            <a:ext cx="4114800" cy="4277072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Kullanılan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Araç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Gereçler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900">
              <a:spcBef>
                <a:spcPts val="0"/>
              </a:spcBef>
              <a:buClr>
                <a:srgbClr val="1F4E79"/>
              </a:buClr>
              <a:buSzPts val="2400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Bilgisayar </a:t>
            </a:r>
          </a:p>
          <a:p>
            <a:pPr marL="90900">
              <a:spcBef>
                <a:spcPts val="0"/>
              </a:spcBef>
              <a:buClr>
                <a:srgbClr val="1F4E79"/>
              </a:buClr>
              <a:buSzPts val="2400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Powerpoint Sunumu</a:t>
            </a:r>
          </a:p>
          <a:p>
            <a:pPr marL="90900">
              <a:spcBef>
                <a:spcPts val="0"/>
              </a:spcBef>
              <a:buClr>
                <a:srgbClr val="1F4E79"/>
              </a:buClr>
              <a:buSzPts val="2400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Video Kaydı</a:t>
            </a:r>
          </a:p>
          <a:p>
            <a:pPr marL="0" indent="0">
              <a:spcBef>
                <a:spcPts val="0"/>
              </a:spcBef>
              <a:buClr>
                <a:srgbClr val="1F4E79"/>
              </a:buClr>
              <a:buSzPts val="2400"/>
              <a:buNone/>
            </a:pPr>
            <a:endParaRPr lang="x-none" sz="24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982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914E6-C5EF-CC4A-8AF6-171EC2D6A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298DBE7-D02E-B88A-CAE6-F6458E39B172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 Sunum İçeriği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2CD73A-C170-71C1-3288-00DAC00D9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992087"/>
            <a:ext cx="8229600" cy="4277072"/>
          </a:xfrm>
          <a:ln>
            <a:solidFill>
              <a:srgbClr val="C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Bu bölüme derse ilişkin içerikler eklenecektir. Slayt sayısı seçili slayt şeklinde işaretleme yapılarak çoğaltılabilir. 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41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5D3EA-AD72-066B-5F77-F85C33C88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A6D5FB-ECB2-5C4F-4CAD-1FB5CD3E40D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Ders Sunum İçeriği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0EC0AC-5B64-B4D8-C435-6BC466291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908960"/>
            <a:ext cx="8229600" cy="4277072"/>
          </a:xfrm>
          <a:ln>
            <a:solidFill>
              <a:srgbClr val="C00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Bu bölüme derse ilişkin içerikler eklenecektir.</a:t>
            </a:r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556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32AC4-B862-D10E-2BDB-C406336C5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165746-56F8-82AE-E1AF-FB1AC5348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41" y="-78735"/>
            <a:ext cx="10515600" cy="1325563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Konunun özeti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A1AF0F-2269-C0CA-A38C-14409C1EF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27707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Anlatılan dersin ana hatlarının kısaca hatırlatılması sağlanacak. Bu bölüme özet bilgi maddeler halinde veya paragraf olarak yazılabilir.</a:t>
            </a:r>
            <a:endParaRPr lang="tr-TR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021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C71FF-26B3-F29D-27BA-480534A41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9F4345-029E-FDE5-7D76-5F8E8B1EFE2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Soru ve Öneriler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D820CF-A26B-EFE0-1049-EAF9BFE187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90688"/>
            <a:ext cx="8229600" cy="427707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Bu bölümde öğrenci dönüşleri, soru ve cevap alınır</a:t>
            </a:r>
          </a:p>
        </p:txBody>
      </p:sp>
    </p:spTree>
    <p:extLst>
      <p:ext uri="{BB962C8B-B14F-4D97-AF65-F5344CB8AC3E}">
        <p14:creationId xmlns:p14="http://schemas.microsoft.com/office/powerpoint/2010/main" val="198066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E5D3C-B9DE-0C72-4C92-78C25A492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E8800D4-5ECB-5C11-AA54-0D15B6DEC70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Önerilen Haftalık Çalışmalar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9F10E7-ECE9-AEC7-625A-5B1CD8211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802082"/>
            <a:ext cx="8229600" cy="427707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Önerilerin çalışmalar hakkında bilgi verilir.</a:t>
            </a:r>
          </a:p>
        </p:txBody>
      </p:sp>
    </p:spTree>
    <p:extLst>
      <p:ext uri="{BB962C8B-B14F-4D97-AF65-F5344CB8AC3E}">
        <p14:creationId xmlns:p14="http://schemas.microsoft.com/office/powerpoint/2010/main" val="1444852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3ADAB-EE8C-8279-F184-C71509AFA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9FC38AD-94C3-254A-A647-03B3799481DF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Başvurulan Kaynaklar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1CBB1F1-AB92-7306-C8D2-9B9C86102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328" y="1908959"/>
            <a:ext cx="8229600" cy="427707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Bu bölümde kaynaklar verilir.</a:t>
            </a:r>
          </a:p>
        </p:txBody>
      </p:sp>
    </p:spTree>
    <p:extLst>
      <p:ext uri="{BB962C8B-B14F-4D97-AF65-F5344CB8AC3E}">
        <p14:creationId xmlns:p14="http://schemas.microsoft.com/office/powerpoint/2010/main" val="623837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20F27-4271-CA7A-FEC3-4D7017C68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51E32D4-80D5-0224-0480-79625877C97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Sonraki Ders Hakkında Bilgilendirmeler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89BA7F2-2351-53A4-3053-181C2D3D9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718831"/>
            <a:ext cx="8229600" cy="4277072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Bir sonraki ders hakkında bilgilendirme yapılır</a:t>
            </a:r>
          </a:p>
        </p:txBody>
      </p:sp>
    </p:spTree>
    <p:extLst>
      <p:ext uri="{BB962C8B-B14F-4D97-AF65-F5344CB8AC3E}">
        <p14:creationId xmlns:p14="http://schemas.microsoft.com/office/powerpoint/2010/main" val="601779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AEFBE-16F6-6A32-C7B2-86E4B50F8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F44E5C-9912-D5BC-E4C1-D29A62D67E35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tr-T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Teşekkürler Sunusu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1808653C-720B-31BE-5EE1-5A91A6435B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1925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747CD1C-F65E-74F2-DEF0-5C28CDCD7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770C2A-667E-44A4-6E6E-4875D63D4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9306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1C8C005-3F7F-4656-7A43-952C91C40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E023AD-C1C1-30E0-FB45-6D82A8413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2547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222</Words>
  <Application>Microsoft Macintosh PowerPoint</Application>
  <PresentationFormat>Geniş ekran</PresentationFormat>
  <Paragraphs>59</Paragraphs>
  <Slides>17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Teması</vt:lpstr>
      <vt:lpstr>PowerPoint Sunusu</vt:lpstr>
      <vt:lpstr>Genel Bilgiler</vt:lpstr>
      <vt:lpstr>Geçen Ders Hakkında Özet Bilgiler</vt:lpstr>
      <vt:lpstr>Dersin Amacı ve İçeriği</vt:lpstr>
      <vt:lpstr>Dersin Öğrenme Hedefleri</vt:lpstr>
      <vt:lpstr>Dersin/ Konunun Program Çıktıları İle İlişkisi</vt:lpstr>
      <vt:lpstr>Öğretim Yöntemleri ile Kullanılan Araç ve Gereçler</vt:lpstr>
      <vt:lpstr>Ders Sunum İçeriği</vt:lpstr>
      <vt:lpstr>Ders Sunum İçeriği</vt:lpstr>
      <vt:lpstr>Konunun özeti</vt:lpstr>
      <vt:lpstr>Soru ve Öneriler</vt:lpstr>
      <vt:lpstr>Önerilen Haftalık Çalışmalar</vt:lpstr>
      <vt:lpstr>Başvurulan Kaynaklar</vt:lpstr>
      <vt:lpstr>Bir Sonraki Ders Hakkında Bilgilendirmeler</vt:lpstr>
      <vt:lpstr>Teşekkürler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KOVANCILAR MESLEK YÜKSEKOKULU</dc:title>
  <dc:creator>ufuk doğan</dc:creator>
  <cp:lastModifiedBy>ufuk doğan</cp:lastModifiedBy>
  <cp:revision>2</cp:revision>
  <dcterms:created xsi:type="dcterms:W3CDTF">2026-09-28T05:41:22Z</dcterms:created>
  <dcterms:modified xsi:type="dcterms:W3CDTF">2026-09-28T06:01:05Z</dcterms:modified>
</cp:coreProperties>
</file>